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23" d="100"/>
          <a:sy n="123" d="100"/>
        </p:scale>
        <p:origin x="-1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64C9-F825-4DD2-BDB7-4A028D1B3492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FDE1-A31B-4021-BBEF-A8525D92D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64C9-F825-4DD2-BDB7-4A028D1B3492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FDE1-A31B-4021-BBEF-A8525D92D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64C9-F825-4DD2-BDB7-4A028D1B3492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FDE1-A31B-4021-BBEF-A8525D92D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64C9-F825-4DD2-BDB7-4A028D1B3492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FDE1-A31B-4021-BBEF-A8525D92D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64C9-F825-4DD2-BDB7-4A028D1B3492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FDE1-A31B-4021-BBEF-A8525D92D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64C9-F825-4DD2-BDB7-4A028D1B3492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FDE1-A31B-4021-BBEF-A8525D92D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64C9-F825-4DD2-BDB7-4A028D1B3492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FDE1-A31B-4021-BBEF-A8525D92D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64C9-F825-4DD2-BDB7-4A028D1B3492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FDE1-A31B-4021-BBEF-A8525D92D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64C9-F825-4DD2-BDB7-4A028D1B3492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FDE1-A31B-4021-BBEF-A8525D92D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64C9-F825-4DD2-BDB7-4A028D1B3492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FDE1-A31B-4021-BBEF-A8525D92D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64C9-F825-4DD2-BDB7-4A028D1B3492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FDE1-A31B-4021-BBEF-A8525D92D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664C9-F825-4DD2-BDB7-4A028D1B3492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FFDE1-A31B-4021-BBEF-A8525D92D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боковая полоса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3272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50987"/>
            <a:ext cx="3216863" cy="61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логотип МЛС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116632"/>
            <a:ext cx="5084420" cy="1170242"/>
          </a:xfrm>
          <a:prstGeom prst="rect">
            <a:avLst/>
          </a:prstGeom>
        </p:spPr>
      </p:pic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3736974" y="1482725"/>
            <a:ext cx="4867473" cy="525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ru-RU" sz="2400" dirty="0" smtClean="0">
                <a:latin typeface="Helios Black" pitchFamily="50" charset="0"/>
              </a:rPr>
              <a:t>МЛС АЛТАЙ </a:t>
            </a:r>
          </a:p>
          <a:p>
            <a:r>
              <a:rPr lang="ru-RU" sz="2400" dirty="0" smtClean="0">
                <a:latin typeface="Helios Black" pitchFamily="50" charset="0"/>
              </a:rPr>
              <a:t>Один портал - безграничное количество возможностей!</a:t>
            </a:r>
            <a:endParaRPr lang="en-US" sz="2400" dirty="0" smtClean="0">
              <a:latin typeface="Helios Black" pitchFamily="50" charset="0"/>
            </a:endParaRPr>
          </a:p>
          <a:p>
            <a:endParaRPr lang="en-US" sz="2400" dirty="0" smtClean="0">
              <a:latin typeface="HelveticaNeueCyr" pitchFamily="50" charset="-52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HelveticaNeueCyr" pitchFamily="50" charset="-52"/>
              </a:rPr>
              <a:t>МЛС – мировая тенденция</a:t>
            </a:r>
            <a:r>
              <a:rPr lang="en-US" sz="2400" dirty="0" smtClean="0">
                <a:latin typeface="HelveticaNeueCyr" pitchFamily="50" charset="-52"/>
              </a:rPr>
              <a:t> </a:t>
            </a:r>
            <a:r>
              <a:rPr lang="ru-RU" sz="2400" dirty="0" smtClean="0">
                <a:latin typeface="HelveticaNeueCyr" pitchFamily="50" charset="-52"/>
              </a:rPr>
              <a:t>работы </a:t>
            </a:r>
            <a:r>
              <a:rPr lang="ru-RU" sz="2400" dirty="0" err="1" smtClean="0">
                <a:latin typeface="HelveticaNeueCyr" pitchFamily="50" charset="-52"/>
              </a:rPr>
              <a:t>риэлторского</a:t>
            </a:r>
            <a:r>
              <a:rPr lang="ru-RU" sz="2400" dirty="0" smtClean="0">
                <a:latin typeface="HelveticaNeueCyr" pitchFamily="50" charset="-52"/>
              </a:rPr>
              <a:t> сообщества.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HelveticaNeueCyr" pitchFamily="50" charset="-52"/>
              </a:rPr>
              <a:t>Многолетний опыт работы Системы в Москве, Санкт-Петербурге, Новосибирске, Самаре, Новгороде и десятках других городов России доказывает эффективность МЛС.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>
              <a:latin typeface="HelveticaNeueCyr" pitchFamily="50" charset="-5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оготип МЛС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16632"/>
            <a:ext cx="2492132" cy="573595"/>
          </a:xfrm>
          <a:prstGeom prst="rect">
            <a:avLst/>
          </a:prstGeom>
        </p:spPr>
      </p:pic>
      <p:pic>
        <p:nvPicPr>
          <p:cNvPr id="6" name="Рисунок 5" descr="боковая полоса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3272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99592" y="260648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Helios Black" pitchFamily="50" charset="0"/>
              </a:rPr>
              <a:t>Выходим на сделку!</a:t>
            </a:r>
            <a:endParaRPr lang="ru-RU" dirty="0">
              <a:latin typeface="Helios Black" pitchFamily="50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764704"/>
            <a:ext cx="7776864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HelveticaNeueCyr" pitchFamily="50" charset="-52"/>
              </a:rPr>
              <a:t>- Абонент размещает любое  количество заявок на объекты на  неограниченное  время. </a:t>
            </a:r>
          </a:p>
          <a:p>
            <a:r>
              <a:rPr lang="ru-RU" sz="1600" dirty="0" smtClean="0">
                <a:latin typeface="HelveticaNeueCyr" pitchFamily="50" charset="-52"/>
              </a:rPr>
              <a:t>- Все объявления снабжены фотографиями и  описанием  объекта. </a:t>
            </a:r>
          </a:p>
          <a:p>
            <a:r>
              <a:rPr lang="ru-RU" sz="1600" dirty="0" smtClean="0">
                <a:latin typeface="HelveticaNeueCyr" pitchFamily="50" charset="-52"/>
              </a:rPr>
              <a:t>-Абонент  следит за  актуальностью  «своих» объявлений.</a:t>
            </a:r>
          </a:p>
          <a:p>
            <a:r>
              <a:rPr lang="ru-RU" sz="1600" dirty="0" smtClean="0">
                <a:latin typeface="HelveticaNeueCyr" pitchFamily="50" charset="-52"/>
              </a:rPr>
              <a:t>-Абонент  получает возможность оперативной  связи   с коллегами для заключения  сделки  по любому представленному  в Системе  объекту.</a:t>
            </a:r>
            <a:endParaRPr lang="ru-RU" sz="1600" dirty="0">
              <a:latin typeface="HelveticaNeueCyr" pitchFamily="50" charset="-52"/>
            </a:endParaRPr>
          </a:p>
        </p:txBody>
      </p:sp>
      <p:pic>
        <p:nvPicPr>
          <p:cNvPr id="11" name="Содержимое 3" descr="Безымянный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2756777"/>
            <a:ext cx="5677073" cy="398459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67744" y="2420888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Назначить просмотр, заказать звонок, пожаловаться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тип МЛС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16632"/>
            <a:ext cx="2492132" cy="573595"/>
          </a:xfrm>
          <a:prstGeom prst="rect">
            <a:avLst/>
          </a:prstGeom>
        </p:spPr>
      </p:pic>
      <p:pic>
        <p:nvPicPr>
          <p:cNvPr id="5" name="Рисунок 4" descr="боковая полоса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327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99592" y="188640"/>
            <a:ext cx="547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Helios Black" pitchFamily="50" charset="0"/>
              </a:rPr>
              <a:t>МЛС – динамичная, живая  система для круглосуточного </a:t>
            </a:r>
            <a:r>
              <a:rPr lang="ru-RU" b="1" dirty="0" err="1" smtClean="0">
                <a:latin typeface="Helios Black" pitchFamily="50" charset="0"/>
              </a:rPr>
              <a:t>on-line</a:t>
            </a:r>
            <a:r>
              <a:rPr lang="ru-RU" b="1" dirty="0" smtClean="0">
                <a:latin typeface="Helios Black" pitchFamily="50" charset="0"/>
              </a:rPr>
              <a:t> общения и эффективного бизнеса.</a:t>
            </a:r>
            <a:endParaRPr lang="ru-RU" dirty="0">
              <a:latin typeface="Helios Black" pitchFamily="50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1700808"/>
            <a:ext cx="2736304" cy="403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HelveticaNeueCyr" pitchFamily="50" charset="-52"/>
              </a:rPr>
              <a:t>-Возможность  постоянных  обновлений функционала.</a:t>
            </a:r>
          </a:p>
          <a:p>
            <a:r>
              <a:rPr lang="ru-RU" sz="1600" dirty="0" smtClean="0">
                <a:latin typeface="HelveticaNeueCyr" pitchFamily="50" charset="-52"/>
              </a:rPr>
              <a:t>-Расширение горизонтальных  связей, привлечение заинтересованных  структур – застройщиков, банков, страховых, регистрирующих, оценочных, экспертных организаций.</a:t>
            </a:r>
          </a:p>
          <a:p>
            <a:r>
              <a:rPr lang="ru-RU" sz="1600" dirty="0" smtClean="0">
                <a:latin typeface="HelveticaNeueCyr" pitchFamily="50" charset="-52"/>
              </a:rPr>
              <a:t>-Система гарантирует защищенность, конфиденциальность размещенной  информации. </a:t>
            </a:r>
          </a:p>
        </p:txBody>
      </p:sp>
      <p:pic>
        <p:nvPicPr>
          <p:cNvPr id="11" name="Содержимое 3" descr="Безымянный26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851920" y="1700808"/>
            <a:ext cx="5136401" cy="4104456"/>
          </a:xfrm>
        </p:spPr>
      </p:pic>
      <p:sp>
        <p:nvSpPr>
          <p:cNvPr id="12" name="Прямоугольник 11"/>
          <p:cNvSpPr/>
          <p:nvPr/>
        </p:nvSpPr>
        <p:spPr>
          <a:xfrm>
            <a:off x="1043608" y="6021288"/>
            <a:ext cx="792088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HelveticaNeueCyr" pitchFamily="50" charset="-52"/>
              </a:rPr>
              <a:t>- В перспективе - возможность  выхода  на «объекты» коллег в партнерских  системах МЛС в других регионах России.</a:t>
            </a:r>
            <a:endParaRPr lang="ru-RU" dirty="0">
              <a:latin typeface="HelveticaNeueCyr" pitchFamily="50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1124744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Карточка объекта с возможностью заказать просмотр, консультацию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433404"/>
            <a:ext cx="7772400" cy="442459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Helios Black" pitchFamily="50" charset="0"/>
              </a:rPr>
              <a:t>МЛС Алтай – новое слово  на рынке  недвижимости региона.</a:t>
            </a:r>
            <a:endParaRPr lang="ru-RU" dirty="0">
              <a:latin typeface="Helios Black" pitchFamily="50" charset="0"/>
            </a:endParaRPr>
          </a:p>
        </p:txBody>
      </p:sp>
      <p:pic>
        <p:nvPicPr>
          <p:cNvPr id="4" name="Рисунок 3" descr="боковая полоса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3272" cy="6858000"/>
          </a:xfrm>
          <a:prstGeom prst="rect">
            <a:avLst/>
          </a:prstGeom>
        </p:spPr>
      </p:pic>
      <p:pic>
        <p:nvPicPr>
          <p:cNvPr id="6" name="Рисунок 5" descr="логотип МЛС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692696"/>
            <a:ext cx="6568440" cy="1511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836034"/>
            <a:ext cx="5802438" cy="4121358"/>
          </a:xfrm>
        </p:spPr>
      </p:pic>
      <p:pic>
        <p:nvPicPr>
          <p:cNvPr id="6" name="Рисунок 5" descr="логотип МЛС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116632"/>
            <a:ext cx="2492132" cy="573595"/>
          </a:xfrm>
          <a:prstGeom prst="rect">
            <a:avLst/>
          </a:prstGeom>
        </p:spPr>
      </p:pic>
      <p:pic>
        <p:nvPicPr>
          <p:cNvPr id="8" name="Рисунок 7" descr="боковая полоса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23272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56307" y="188640"/>
            <a:ext cx="54158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Helios Black" pitchFamily="50" charset="0"/>
              </a:rPr>
              <a:t>Мультилистинговая</a:t>
            </a:r>
            <a:r>
              <a:rPr lang="ru-RU" b="1" dirty="0" smtClean="0">
                <a:latin typeface="Helios Black" pitchFamily="50" charset="0"/>
              </a:rPr>
              <a:t> система – профессиональный подход  </a:t>
            </a:r>
            <a:endParaRPr lang="en-US" b="1" dirty="0" smtClean="0">
              <a:latin typeface="Helios Black" pitchFamily="50" charset="0"/>
            </a:endParaRPr>
          </a:p>
          <a:p>
            <a:pPr algn="ctr"/>
            <a:r>
              <a:rPr lang="ru-RU" b="1" dirty="0" smtClean="0">
                <a:latin typeface="Helios Black" pitchFamily="50" charset="0"/>
              </a:rPr>
              <a:t>к </a:t>
            </a:r>
            <a:r>
              <a:rPr lang="ru-RU" b="1" dirty="0" smtClean="0">
                <a:latin typeface="Helios Black" pitchFamily="50" charset="0"/>
              </a:rPr>
              <a:t>вопросам недвижимости.</a:t>
            </a:r>
            <a:endParaRPr lang="ru-RU" dirty="0">
              <a:latin typeface="Helios Black" pitchFamily="50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1196752"/>
            <a:ext cx="7776864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HelveticaNeueCyr" pitchFamily="50" charset="-52"/>
              </a:rPr>
              <a:t>-Участники МЛС Алтай контролируют до 70% рынка </a:t>
            </a:r>
            <a:r>
              <a:rPr lang="ru-RU" sz="1600" dirty="0" err="1" smtClean="0">
                <a:latin typeface="HelveticaNeueCyr" pitchFamily="50" charset="-52"/>
              </a:rPr>
              <a:t>риэлторских</a:t>
            </a:r>
            <a:r>
              <a:rPr lang="ru-RU" sz="1600" dirty="0" smtClean="0">
                <a:latin typeface="HelveticaNeueCyr" pitchFamily="50" charset="-52"/>
              </a:rPr>
              <a:t> услуг  в  крае!</a:t>
            </a:r>
          </a:p>
          <a:p>
            <a:r>
              <a:rPr lang="ru-RU" sz="1600" dirty="0" smtClean="0">
                <a:latin typeface="HelveticaNeueCyr" pitchFamily="50" charset="-52"/>
              </a:rPr>
              <a:t>-Участники системы – только юридические лица, занятые оказанием  услуг  на  рынке  недвижимости.</a:t>
            </a:r>
          </a:p>
          <a:p>
            <a:r>
              <a:rPr lang="ru-RU" sz="1600" dirty="0" smtClean="0">
                <a:latin typeface="HelveticaNeueCyr" pitchFamily="50" charset="-52"/>
              </a:rPr>
              <a:t>-Учредители Системы -  сертифицированные  члены Союза риэлторов Барнаула и Алтая.</a:t>
            </a:r>
            <a:endParaRPr lang="ru-RU" sz="1600" dirty="0">
              <a:latin typeface="HelveticaNeueCyr" pitchFamily="50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2564904"/>
            <a:ext cx="12363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/>
              <a:t>МЛС-АЛТАЙ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оготип МЛС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16632"/>
            <a:ext cx="2492132" cy="5735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9592" y="188640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Helios Black" pitchFamily="50" charset="0"/>
              </a:rPr>
              <a:t>Что  может  покупатель?</a:t>
            </a:r>
            <a:endParaRPr lang="ru-RU" dirty="0">
              <a:latin typeface="Helios Black" pitchFamily="50" charset="0"/>
            </a:endParaRPr>
          </a:p>
        </p:txBody>
      </p:sp>
      <p:pic>
        <p:nvPicPr>
          <p:cNvPr id="11" name="Рисунок 10" descr="боковая полоса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3272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43608" y="764704"/>
            <a:ext cx="770485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HelveticaNeueCyr" pitchFamily="50" charset="-52"/>
              </a:rPr>
              <a:t>-Отличная поисковая  система  по различным параметрам  и категориям. (Новостройки, Коммерческая недвижимость, Этажность, Улица-Район, Количество комнат, Цена и пр.)</a:t>
            </a:r>
          </a:p>
          <a:p>
            <a:r>
              <a:rPr lang="ru-RU" sz="1600" dirty="0" smtClean="0">
                <a:latin typeface="HelveticaNeueCyr" pitchFamily="50" charset="-52"/>
              </a:rPr>
              <a:t>-Кто ищет – тот найдет. Агента!</a:t>
            </a:r>
            <a:endParaRPr lang="ru-RU" sz="1600" dirty="0">
              <a:latin typeface="HelveticaNeueCyr" pitchFamily="50" charset="-52"/>
            </a:endParaRPr>
          </a:p>
        </p:txBody>
      </p:sp>
      <p:pic>
        <p:nvPicPr>
          <p:cNvPr id="13" name="Содержимое 3" descr="Безымянный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2270677"/>
            <a:ext cx="7704856" cy="447069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15616" y="1988840"/>
            <a:ext cx="7632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Внешняя сторона сайта для просмотра объектов покупателями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оготип МЛС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16632"/>
            <a:ext cx="2492132" cy="573595"/>
          </a:xfrm>
          <a:prstGeom prst="rect">
            <a:avLst/>
          </a:prstGeom>
        </p:spPr>
      </p:pic>
      <p:pic>
        <p:nvPicPr>
          <p:cNvPr id="6" name="Рисунок 5" descr="боковая полоса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3272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99592" y="188640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Helios Black" pitchFamily="50" charset="0"/>
              </a:rPr>
              <a:t>Фильтр поисковой  системы.</a:t>
            </a:r>
            <a:endParaRPr lang="ru-RU" dirty="0">
              <a:latin typeface="Helios Black" pitchFamily="50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836712"/>
            <a:ext cx="7776864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HelveticaNeueCyr" pitchFamily="50" charset="-52"/>
              </a:rPr>
              <a:t>-Задаем параметры – изучаем варианты.</a:t>
            </a:r>
          </a:p>
          <a:p>
            <a:r>
              <a:rPr lang="ru-RU" sz="1600" dirty="0" smtClean="0">
                <a:latin typeface="HelveticaNeueCyr" pitchFamily="50" charset="-52"/>
              </a:rPr>
              <a:t>-Сделки без «подводных камней». </a:t>
            </a:r>
          </a:p>
          <a:p>
            <a:r>
              <a:rPr lang="ru-RU" sz="1600" dirty="0" smtClean="0">
                <a:latin typeface="HelveticaNeueCyr" pitchFamily="50" charset="-52"/>
              </a:rPr>
              <a:t>-Вся информация об объектах достоверна и проверена.</a:t>
            </a:r>
            <a:endParaRPr lang="ru-RU" sz="1600" dirty="0">
              <a:latin typeface="HelveticaNeueCyr" pitchFamily="50" charset="-52"/>
            </a:endParaRPr>
          </a:p>
        </p:txBody>
      </p:sp>
      <p:pic>
        <p:nvPicPr>
          <p:cNvPr id="10" name="Содержимое 3" descr="Безымянный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2148498"/>
            <a:ext cx="7743804" cy="458155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15616" y="1844824"/>
            <a:ext cx="7632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Возможность подбора по расширенному фильтру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оготип МЛС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16632"/>
            <a:ext cx="2492132" cy="573595"/>
          </a:xfrm>
          <a:prstGeom prst="rect">
            <a:avLst/>
          </a:prstGeom>
        </p:spPr>
      </p:pic>
      <p:pic>
        <p:nvPicPr>
          <p:cNvPr id="6" name="Рисунок 5" descr="боковая полоса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3272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99592" y="188640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Helios Black" pitchFamily="50" charset="0"/>
              </a:rPr>
              <a:t>ОТЛИЧНЫЙ  от других  сайтов - МЛС АЛТАЙ!  (http://mls-altai.ru/)</a:t>
            </a:r>
            <a:endParaRPr lang="ru-RU" dirty="0">
              <a:latin typeface="Helios Black" pitchFamily="50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1124744"/>
            <a:ext cx="770485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HelveticaNeueCyr" pitchFamily="50" charset="-52"/>
              </a:rPr>
              <a:t>-Возможности руководителя – безграничны!</a:t>
            </a:r>
          </a:p>
          <a:p>
            <a:r>
              <a:rPr lang="ru-RU" sz="1600" dirty="0" smtClean="0">
                <a:latin typeface="HelveticaNeueCyr" pitchFamily="50" charset="-52"/>
              </a:rPr>
              <a:t>-Партнерские отношения на едином информационном  поле. </a:t>
            </a:r>
            <a:endParaRPr lang="ru-RU" sz="1600" dirty="0">
              <a:latin typeface="HelveticaNeueCyr" pitchFamily="50" charset="-52"/>
            </a:endParaRPr>
          </a:p>
        </p:txBody>
      </p:sp>
      <p:pic>
        <p:nvPicPr>
          <p:cNvPr id="13" name="Содержимое 3" descr="Безымянный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2060848"/>
            <a:ext cx="7676210" cy="463373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15616" y="1772816"/>
            <a:ext cx="705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Кабинет руководителя/администратора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оготип МЛС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16632"/>
            <a:ext cx="2492132" cy="573595"/>
          </a:xfrm>
          <a:prstGeom prst="rect">
            <a:avLst/>
          </a:prstGeom>
        </p:spPr>
      </p:pic>
      <p:pic>
        <p:nvPicPr>
          <p:cNvPr id="6" name="Рисунок 5" descr="боковая полоса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3272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99592" y="260648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Helios Black" pitchFamily="50" charset="0"/>
              </a:rPr>
              <a:t>База агентства.</a:t>
            </a:r>
            <a:endParaRPr lang="ru-RU" dirty="0">
              <a:latin typeface="Helios Black" pitchFamily="50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1268760"/>
            <a:ext cx="3168352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1600" dirty="0" smtClean="0">
                <a:latin typeface="HelveticaNeueCyr" pitchFamily="50" charset="-52"/>
              </a:rPr>
              <a:t>Вам  доступна вся  база объявлений агентства о продаже, покупке, найму жилья и коммерческой недвижимости.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652120" y="4581128"/>
            <a:ext cx="3312368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HelveticaNeueCyr" pitchFamily="50" charset="-52"/>
              </a:rPr>
              <a:t>-Объект можно редактировать, удалить, разместить в топ, распечатать.</a:t>
            </a:r>
          </a:p>
          <a:p>
            <a:r>
              <a:rPr lang="ru-RU" sz="1600" dirty="0" smtClean="0">
                <a:latin typeface="HelveticaNeueCyr" pitchFamily="50" charset="-52"/>
              </a:rPr>
              <a:t>-Только достоверная, проверенная информация  по объектам  недвижимости, ответственность за  которую несут участники сообщества.</a:t>
            </a:r>
            <a:endParaRPr lang="ru-RU" sz="1600" dirty="0">
              <a:latin typeface="HelveticaNeueCyr" pitchFamily="50" charset="-52"/>
            </a:endParaRPr>
          </a:p>
        </p:txBody>
      </p:sp>
      <p:pic>
        <p:nvPicPr>
          <p:cNvPr id="14" name="Содержимое 3" descr="Безымянный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1242689"/>
            <a:ext cx="4574312" cy="2918162"/>
          </a:xfrm>
          <a:prstGeom prst="rect">
            <a:avLst/>
          </a:prstGeom>
        </p:spPr>
      </p:pic>
      <p:pic>
        <p:nvPicPr>
          <p:cNvPr id="17" name="Содержимое 3" descr="Безымянный44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115616" y="3783398"/>
            <a:ext cx="4320480" cy="2824307"/>
          </a:xfrm>
        </p:spPr>
      </p:pic>
      <p:sp>
        <p:nvSpPr>
          <p:cNvPr id="12" name="Прямоугольник 11"/>
          <p:cNvSpPr/>
          <p:nvPr/>
        </p:nvSpPr>
        <p:spPr>
          <a:xfrm>
            <a:off x="4427984" y="908720"/>
            <a:ext cx="47160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Возможность работать с объектами агентства</a:t>
            </a:r>
            <a:endParaRPr lang="ru-RU" sz="1600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3212976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Редактировать объект, удалить, разместить в топ и распечатать 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оготип МЛС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16632"/>
            <a:ext cx="2492132" cy="573595"/>
          </a:xfrm>
          <a:prstGeom prst="rect">
            <a:avLst/>
          </a:prstGeom>
        </p:spPr>
      </p:pic>
      <p:pic>
        <p:nvPicPr>
          <p:cNvPr id="6" name="Рисунок 5" descr="боковая полоса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3272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99592" y="260648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Helios Black" pitchFamily="50" charset="0"/>
              </a:rPr>
              <a:t>Контроль ведения бизнеса.</a:t>
            </a:r>
            <a:endParaRPr lang="ru-RU" dirty="0">
              <a:latin typeface="Helios Black" pitchFamily="50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1340768"/>
            <a:ext cx="3312368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HelveticaNeueCyr" pitchFamily="50" charset="-52"/>
              </a:rPr>
              <a:t>-Руководители получают уникальную возможность контроля эффективности работы агентства,  анализ продаж, состояние рынка, потребностей, колебание цен  и пр.</a:t>
            </a:r>
          </a:p>
        </p:txBody>
      </p:sp>
      <p:pic>
        <p:nvPicPr>
          <p:cNvPr id="10" name="Содержимое 3" descr="Безымянный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1340768"/>
            <a:ext cx="4576592" cy="2884880"/>
          </a:xfrm>
          <a:prstGeom prst="rect">
            <a:avLst/>
          </a:prstGeom>
        </p:spPr>
      </p:pic>
      <p:pic>
        <p:nvPicPr>
          <p:cNvPr id="13" name="Содержимое 3" descr="Безымянный9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106592" y="3645025"/>
            <a:ext cx="4329504" cy="3024336"/>
          </a:xfrm>
        </p:spPr>
      </p:pic>
      <p:sp>
        <p:nvSpPr>
          <p:cNvPr id="11" name="Прямоугольник 10"/>
          <p:cNvSpPr/>
          <p:nvPr/>
        </p:nvSpPr>
        <p:spPr>
          <a:xfrm>
            <a:off x="4427984" y="764704"/>
            <a:ext cx="4392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Статистика изменения стоимости объекта по агентству и по базе МЛС</a:t>
            </a:r>
            <a:endParaRPr lang="ru-RU" sz="1600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08104" y="6093296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История работы сотрудника с объектами в базе МЛС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оготип МЛС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16632"/>
            <a:ext cx="2492132" cy="573595"/>
          </a:xfrm>
          <a:prstGeom prst="rect">
            <a:avLst/>
          </a:prstGeom>
        </p:spPr>
      </p:pic>
      <p:pic>
        <p:nvPicPr>
          <p:cNvPr id="6" name="Рисунок 5" descr="боковая полоса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3272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99592" y="260648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Helios Black" pitchFamily="50" charset="0"/>
              </a:rPr>
              <a:t>Контроль ведения бизнеса.</a:t>
            </a:r>
            <a:endParaRPr lang="ru-RU" dirty="0">
              <a:latin typeface="Helios Black" pitchFamily="50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1340768"/>
            <a:ext cx="295232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HelveticaNeueCyr" pitchFamily="50" charset="-52"/>
              </a:rPr>
              <a:t>- Отсутствие  дублирования объявлений в  системе.</a:t>
            </a:r>
          </a:p>
          <a:p>
            <a:r>
              <a:rPr lang="ru-RU" sz="1600" dirty="0" smtClean="0">
                <a:latin typeface="HelveticaNeueCyr" pitchFamily="50" charset="-52"/>
              </a:rPr>
              <a:t>- Получение вознаграждения  от  партнеров за проданный  ими «Ваш» объект. </a:t>
            </a:r>
            <a:endParaRPr lang="ru-RU" sz="1600" dirty="0">
              <a:latin typeface="HelveticaNeueCyr" pitchFamily="50" charset="-52"/>
            </a:endParaRPr>
          </a:p>
        </p:txBody>
      </p:sp>
      <p:pic>
        <p:nvPicPr>
          <p:cNvPr id="10" name="Содержимое 5" descr="Безымянный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1340768"/>
            <a:ext cx="4766500" cy="2999826"/>
          </a:xfrm>
          <a:prstGeom prst="rect">
            <a:avLst/>
          </a:prstGeom>
        </p:spPr>
      </p:pic>
      <p:pic>
        <p:nvPicPr>
          <p:cNvPr id="12" name="Содержимое 3" descr="Безымянный16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115616" y="3501008"/>
            <a:ext cx="4464495" cy="3201810"/>
          </a:xfrm>
        </p:spPr>
      </p:pic>
      <p:sp>
        <p:nvSpPr>
          <p:cNvPr id="11" name="Прямоугольник 10"/>
          <p:cNvSpPr/>
          <p:nvPr/>
        </p:nvSpPr>
        <p:spPr>
          <a:xfrm>
            <a:off x="4139952" y="7647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 smtClean="0"/>
              <a:t>Статистика просмотра объектов по агентству и по базе МЛС</a:t>
            </a:r>
            <a:endParaRPr lang="ru-RU" sz="1600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652120" y="6093296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Статистика посещения агентов, рейтинг агентств 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оготип МЛС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16632"/>
            <a:ext cx="2492132" cy="573595"/>
          </a:xfrm>
          <a:prstGeom prst="rect">
            <a:avLst/>
          </a:prstGeom>
        </p:spPr>
      </p:pic>
      <p:pic>
        <p:nvPicPr>
          <p:cNvPr id="6" name="Рисунок 5" descr="боковая полоса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3272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99592" y="260648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Helios Black" pitchFamily="50" charset="0"/>
              </a:rPr>
              <a:t>Как это работает? С чего  начать?</a:t>
            </a:r>
            <a:endParaRPr lang="ru-RU" dirty="0">
              <a:latin typeface="Helios Black" pitchFamily="50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1196752"/>
            <a:ext cx="3600400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HelveticaNeueCyr" pitchFamily="50" charset="-52"/>
              </a:rPr>
              <a:t>- Абонент заключает договор  с Исполнителем. </a:t>
            </a:r>
          </a:p>
          <a:p>
            <a:r>
              <a:rPr lang="ru-RU" sz="1600" dirty="0" smtClean="0">
                <a:latin typeface="HelveticaNeueCyr" pitchFamily="50" charset="-52"/>
              </a:rPr>
              <a:t>-Заполняет  Анкету на подключение, обозначает контактное лицо или  нескольких лиц, номера телефонов и адреса электронной почты.</a:t>
            </a:r>
          </a:p>
          <a:p>
            <a:r>
              <a:rPr lang="ru-RU" sz="1600" dirty="0" smtClean="0">
                <a:latin typeface="HelveticaNeueCyr" pitchFamily="50" charset="-52"/>
              </a:rPr>
              <a:t>-Оплачивает обозначенный в договоре  вступительный  взнос.</a:t>
            </a:r>
            <a:endParaRPr lang="ru-RU" sz="1600" dirty="0">
              <a:latin typeface="HelveticaNeueCyr" pitchFamily="50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085184"/>
            <a:ext cx="3456384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HelveticaNeueCyr" pitchFamily="50" charset="-52"/>
              </a:rPr>
              <a:t>-Создает собственный  рабочий кабинет, получает от Администратора логин и  пароль для  собственного </a:t>
            </a:r>
            <a:r>
              <a:rPr lang="ru-RU" sz="1600" dirty="0" err="1" smtClean="0">
                <a:latin typeface="HelveticaNeueCyr" pitchFamily="50" charset="-52"/>
              </a:rPr>
              <a:t>аккаунта</a:t>
            </a:r>
            <a:r>
              <a:rPr lang="ru-RU" sz="1600" dirty="0" smtClean="0">
                <a:latin typeface="HelveticaNeueCyr" pitchFamily="50" charset="-52"/>
              </a:rPr>
              <a:t>.</a:t>
            </a:r>
          </a:p>
          <a:p>
            <a:r>
              <a:rPr lang="ru-RU" sz="1600" dirty="0" smtClean="0">
                <a:latin typeface="HelveticaNeueCyr" pitchFamily="50" charset="-52"/>
              </a:rPr>
              <a:t>-Возможность автоматического поиска. </a:t>
            </a:r>
            <a:endParaRPr lang="ru-RU" sz="1600" dirty="0">
              <a:latin typeface="HelveticaNeueCyr" pitchFamily="50" charset="-52"/>
            </a:endParaRPr>
          </a:p>
        </p:txBody>
      </p:sp>
      <p:pic>
        <p:nvPicPr>
          <p:cNvPr id="14" name="Содержимое 5" descr="Безымянный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268760"/>
            <a:ext cx="4117944" cy="3019341"/>
          </a:xfrm>
          <a:prstGeom prst="rect">
            <a:avLst/>
          </a:prstGeom>
        </p:spPr>
      </p:pic>
      <p:pic>
        <p:nvPicPr>
          <p:cNvPr id="19" name="Содержимое 3" descr="Безымянный6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115616" y="3645024"/>
            <a:ext cx="4248622" cy="2996951"/>
          </a:xfrm>
        </p:spPr>
      </p:pic>
      <p:sp>
        <p:nvSpPr>
          <p:cNvPr id="10" name="Прямоугольник 9"/>
          <p:cNvSpPr/>
          <p:nvPr/>
        </p:nvSpPr>
        <p:spPr>
          <a:xfrm>
            <a:off x="4932040" y="692696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Кабинет агента – возможность работать с объектами</a:t>
            </a:r>
            <a:endParaRPr lang="ru-RU" sz="1600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08104" y="4509120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Возможность создать заявку на автоматический подбор варианта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</TotalTime>
  <Words>575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МЛС Алтай – новое слово  на рынке  недвижимости региона.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МЛС-АЛТАЙ  http://www.mls-altai.ru  2015 г.</dc:title>
  <dc:creator>АН Стиль жизни</dc:creator>
  <cp:lastModifiedBy>User</cp:lastModifiedBy>
  <cp:revision>63</cp:revision>
  <dcterms:created xsi:type="dcterms:W3CDTF">2015-10-07T05:47:42Z</dcterms:created>
  <dcterms:modified xsi:type="dcterms:W3CDTF">2015-10-14T07:19:16Z</dcterms:modified>
</cp:coreProperties>
</file>